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7"/>
  </p:notesMasterIdLst>
  <p:sldIdLst>
    <p:sldId id="256" r:id="rId3"/>
    <p:sldId id="336" r:id="rId4"/>
    <p:sldId id="329" r:id="rId5"/>
    <p:sldId id="259" r:id="rId6"/>
    <p:sldId id="331" r:id="rId7"/>
    <p:sldId id="330" r:id="rId8"/>
    <p:sldId id="327" r:id="rId9"/>
    <p:sldId id="332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333" r:id="rId34"/>
    <p:sldId id="284" r:id="rId35"/>
    <p:sldId id="285" r:id="rId36"/>
    <p:sldId id="286" r:id="rId37"/>
    <p:sldId id="287" r:id="rId38"/>
    <p:sldId id="288" r:id="rId39"/>
    <p:sldId id="334" r:id="rId40"/>
    <p:sldId id="289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4" r:id="rId54"/>
    <p:sldId id="303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35" r:id="rId76"/>
  </p:sldIdLst>
  <p:sldSz cx="9144000" cy="5143500" type="screen16x9"/>
  <p:notesSz cx="6858000" cy="9144000"/>
  <p:embeddedFontLst>
    <p:embeddedFont>
      <p:font typeface="Amatic SC" pitchFamily="2" charset="-79"/>
      <p:regular r:id="rId78"/>
      <p:bold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Inconsolata" pitchFamily="49" charset="77"/>
      <p:regular r:id="rId84"/>
      <p:bold r:id="rId85"/>
    </p:embeddedFont>
    <p:embeddedFont>
      <p:font typeface="Roboto" panose="02000000000000000000" pitchFamily="2" charset="0"/>
      <p:regular r:id="rId86"/>
      <p:bold r:id="rId87"/>
      <p:italic r:id="rId88"/>
      <p:boldItalic r:id="rId89"/>
    </p:embeddedFont>
    <p:embeddedFont>
      <p:font typeface="Roboto Light" panose="02000000000000000000" pitchFamily="2" charset="0"/>
      <p:regular r:id="rId90"/>
      <p:bold r:id="rId91"/>
      <p:italic r:id="rId92"/>
      <p:boldItalic r:id="rId93"/>
    </p:embeddedFont>
    <p:embeddedFont>
      <p:font typeface="Roboto Medium" panose="02000000000000000000" pitchFamily="2" charset="0"/>
      <p:regular r:id="rId94"/>
      <p:bold r:id="rId95"/>
      <p:italic r:id="rId96"/>
      <p:boldItalic r:id="rId97"/>
    </p:embeddedFont>
    <p:embeddedFont>
      <p:font typeface="Roboto Thin" panose="02000000000000000000" pitchFamily="2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73272"/>
  </p:normalViewPr>
  <p:slideViewPr>
    <p:cSldViewPr snapToGrid="0">
      <p:cViewPr varScale="1">
        <p:scale>
          <a:sx n="107" d="100"/>
          <a:sy n="107" d="100"/>
        </p:scale>
        <p:origin x="1208" y="176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-1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2.fntdata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font" Target="fonts/font22.fntdata"/><Relationship Id="rId101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20.fntdata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0.fntdata"/><Relationship Id="rId61" Type="http://schemas.openxmlformats.org/officeDocument/2006/relationships/slide" Target="slides/slide59.xml"/><Relationship Id="rId82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notesMaster" Target="notesMasters/notesMaster1.xml"/><Relationship Id="rId100" Type="http://schemas.openxmlformats.org/officeDocument/2006/relationships/font" Target="fonts/font23.fntdata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hub.net/repositories/compar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_Lemmk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erver_(computing)" TargetMode="External"/><Relationship Id="rId4" Type="http://schemas.openxmlformats.org/officeDocument/2006/relationships/hyperlink" Target="https://en.wikipedia.org/wiki/File_Transfer_Protocol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grammer" TargetMode="External"/><Relationship Id="rId13" Type="http://schemas.openxmlformats.org/officeDocument/2006/relationships/hyperlink" Target="https://en.wikipedia.org/wiki/Usenet" TargetMode="External"/><Relationship Id="rId18" Type="http://schemas.openxmlformats.org/officeDocument/2006/relationships/hyperlink" Target="https://en.wikipedia.org/wiki/Obsolete" TargetMode="External"/><Relationship Id="rId3" Type="http://schemas.openxmlformats.org/officeDocument/2006/relationships/hyperlink" Target="https://en.wikipedia.org/wiki/Software_bug" TargetMode="External"/><Relationship Id="rId21" Type="http://schemas.openxmlformats.org/officeDocument/2006/relationships/hyperlink" Target="https://en.wikipedia.org/wiki/David_S._Miller" TargetMode="External"/><Relationship Id="rId7" Type="http://schemas.openxmlformats.org/officeDocument/2006/relationships/hyperlink" Target="https://en.wikipedia.org/wiki/Beta_test" TargetMode="External"/><Relationship Id="rId12" Type="http://schemas.openxmlformats.org/officeDocument/2006/relationships/hyperlink" Target="https://en.wikipedia.org/wiki/Kernel_(computer_science)" TargetMode="External"/><Relationship Id="rId17" Type="http://schemas.openxmlformats.org/officeDocument/2006/relationships/hyperlink" Target="https://en.wikipedia.org/wiki/Linux" TargetMode="External"/><Relationship Id="rId2" Type="http://schemas.openxmlformats.org/officeDocument/2006/relationships/slide" Target="../slides/slide18.xml"/><Relationship Id="rId16" Type="http://schemas.openxmlformats.org/officeDocument/2006/relationships/hyperlink" Target="https://en.wikipedia.org/wiki/Monolithic_kernel" TargetMode="External"/><Relationship Id="rId20" Type="http://schemas.openxmlformats.org/officeDocument/2006/relationships/hyperlink" Target="https://en.wikipedia.org/wiki/Peter_MacDonald_(computer_programmer)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inus_Torvalds" TargetMode="External"/><Relationship Id="rId11" Type="http://schemas.openxmlformats.org/officeDocument/2006/relationships/hyperlink" Target="https://en.wikipedia.org/wiki/Linux_kernel" TargetMode="External"/><Relationship Id="rId24" Type="http://schemas.openxmlformats.org/officeDocument/2006/relationships/hyperlink" Target="https://en.wikipedia.org/wiki/Tanenbaum%E2%80%93Torvalds_debate" TargetMode="External"/><Relationship Id="rId5" Type="http://schemas.openxmlformats.org/officeDocument/2006/relationships/hyperlink" Target="https://en.wikipedia.org/wiki/The_Cathedral_and_the_Bazaar" TargetMode="External"/><Relationship Id="rId15" Type="http://schemas.openxmlformats.org/officeDocument/2006/relationships/hyperlink" Target="https://en.wikipedia.org/wiki/Microkernel" TargetMode="External"/><Relationship Id="rId23" Type="http://schemas.openxmlformats.org/officeDocument/2006/relationships/hyperlink" Target="https://en.wikipedia.org/wiki/Flame_war" TargetMode="External"/><Relationship Id="rId10" Type="http://schemas.openxmlformats.org/officeDocument/2006/relationships/hyperlink" Target="https://en.wikipedia.org/wiki/Andrew_S._Tanenbaum" TargetMode="External"/><Relationship Id="rId19" Type="http://schemas.openxmlformats.org/officeDocument/2006/relationships/hyperlink" Target="https://en.wikipedia.org/wiki/Tanenbaum%E2%80%93Torvalds_debate#cite_note-TanenbaumPost1-1" TargetMode="External"/><Relationship Id="rId4" Type="http://schemas.openxmlformats.org/officeDocument/2006/relationships/hyperlink" Target="https://en.wikipedia.org/wiki/Eric_S._Raymond" TargetMode="External"/><Relationship Id="rId9" Type="http://schemas.openxmlformats.org/officeDocument/2006/relationships/hyperlink" Target="https://en.wikipedia.org/wiki/Linus%27s_law" TargetMode="External"/><Relationship Id="rId14" Type="http://schemas.openxmlformats.org/officeDocument/2006/relationships/hyperlink" Target="https://en.wikipedia.org/wiki/Comp.os.minix" TargetMode="External"/><Relationship Id="rId22" Type="http://schemas.openxmlformats.org/officeDocument/2006/relationships/hyperlink" Target="https://en.wikipedia.org/wiki/Theodore_Ts%27o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ncer-shadley/AnimeExporter/commits/maste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elseyhightower/nocode" TargetMode="External"/><Relationship Id="rId3" Type="http://schemas.openxmlformats.org/officeDocument/2006/relationships/hyperlink" Target="https://github.com/microsoft/vscode" TargetMode="External"/><Relationship Id="rId7" Type="http://schemas.openxmlformats.org/officeDocument/2006/relationships/hyperlink" Target="https://github.com/EbookFoundation/free-programming-book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sindresorhus/awesome" TargetMode="External"/><Relationship Id="rId5" Type="http://schemas.openxmlformats.org/officeDocument/2006/relationships/hyperlink" Target="https://github.com/torvalds/linux" TargetMode="External"/><Relationship Id="rId4" Type="http://schemas.openxmlformats.org/officeDocument/2006/relationships/hyperlink" Target="https://github.com/aosp-mirror" TargetMode="External"/><Relationship Id="rId9" Type="http://schemas.openxmlformats.org/officeDocument/2006/relationships/hyperlink" Target="https://github.com/nvbn/thefuck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ID=%2259769e26-feb7-4894-85f4-aaeb0003f9d9%2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6:36-6:37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6:37-6:38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Everyone should aim to understand Git by the end of the 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many people have used Git before?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about GitHub?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I’m going to look to you guys to help out your neighbors if there’s trouble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6:38-6:40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 the room</a:t>
            </a:r>
            <a:endParaRPr dirty="0"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6:40-6:42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Developers all make changes to the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Imagine one developer is asked “hey I want that green button to be blue now”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Now another developer is asked “hey I want that button to go to this different place now”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Now there are multiple change requests for the same thing – change the color, change where it goes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Without version control, imagine trying to solve that problem. This would get messy pretty easily and quickly.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Modern apps are massive and constantly being changed, exacerbating this issue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Tableau is made of 914,858 source code files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a development org of 1,337 people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 code changes, during work hours, every few minutes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Timezones</a:t>
            </a:r>
            <a:r>
              <a:rPr lang="en-US" dirty="0"/>
              <a:t> and different location make it even more difficult (London, Austin, Vancouver, Dublin, Boston, etc.)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is an example of a version control system to enable collaboration across all those people and all of those files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70% of VCS are using Git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https://www.openhub.net/repositories/compare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Initially, Torvalds wanted to call the kernel he developed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Freax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(a combination of "free", "freak", and the letter X to indicate that it is a Unix-like system), but his friend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Ari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Lemmke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who administered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File Transfer Protocol"/>
              </a:rPr>
              <a:t>FTP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Server (computing)"/>
              </a:rPr>
              <a:t>server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where the kernel was first hosted for download, named Torvalds's directory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 (“C with classes”)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who the “K” is in K&amp;R?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Dennis Ritchie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Brian Kernighan</a:t>
            </a:r>
            <a:endParaRPr dirty="0"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Linus's law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the assertion that "given enough eyeballs, all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Software bug"/>
              </a:rPr>
              <a:t>bugs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shallow".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law was formulated by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Eric S. Raymond"/>
              </a:rPr>
              <a:t>Eric S. Raymond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his essay and book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The Cathedral and the Bazaar"/>
              </a:rPr>
              <a:t>The Cathedral and the Bazaar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(1999), and was named in honor of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more formal statement is: "Given a large enough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Beta test"/>
              </a:rPr>
              <a:t>beta-tester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co-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Programmer"/>
              </a:rPr>
              <a:t>developer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base, almost every problem will be characterized quickly and the fix obvious to someone.“</a:t>
            </a:r>
          </a:p>
          <a:p>
            <a:r>
              <a:rPr lang="en-US" dirty="0">
                <a:hlinkClick r:id="rId9"/>
              </a:rPr>
              <a:t>https://en.wikipedia.org/wiki/Linus%27s_law</a:t>
            </a:r>
            <a:endParaRPr lang="en-US" dirty="0"/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Tanenbaum–Torvalds debate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 a debate between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 tooltip="Andrew S. Tanenbaum"/>
              </a:rPr>
              <a:t>Andrew S. Tanenbaum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regarding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 tooltip="Linux kernel"/>
              </a:rPr>
              <a:t>Linux 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2" tooltip="Kernel (computer science)"/>
              </a:rPr>
              <a:t>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architecture in general. Tanenbaum began the debate in 1992 on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3" tooltip="Usenet"/>
              </a:rPr>
              <a:t>Usenet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discussion group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4" tooltip="Comp.os.minix"/>
              </a:rPr>
              <a:t>comp.os.minix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arguing that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5" tooltip="Microkernel"/>
              </a:rPr>
              <a:t>microkernels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superior to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6" tooltip="Monolithic kernel"/>
              </a:rPr>
              <a:t>monolithic 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therefore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7" tooltip="Linux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was, even in 1992,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8" tooltip="Obsolete"/>
              </a:rPr>
              <a:t>obsolete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9"/>
              </a:rPr>
              <a:t>[1]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Linux kernel developers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0" tooltip="Peter MacDonald (computer programmer)"/>
              </a:rPr>
              <a:t>Peter MacDonald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1" tooltip="David S. Miller"/>
              </a:rPr>
              <a:t>David S. Miller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Theodore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Ts'o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also joined the debate.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debate has sometimes been considered a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3" tooltip="Flame war"/>
              </a:rPr>
              <a:t>flame war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dirty="0">
                <a:hlinkClick r:id="rId24"/>
              </a:rPr>
              <a:t>https://en.wikipedia.org/wiki/Tanenbaum%E2%80%93Torvalds_debate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6:42-6:46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(for several slides)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might actually be something Linus would do (look up working with him)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deleted the code we wrote on Monday from your hard drive it’s probably just gone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lose code changes that’s a big deal. Code can take hours or even weeks or months to write.</a:t>
            </a:r>
            <a:endParaRPr dirty="0"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6:30-6:32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Fist-to-five on how are you feeling about where we are now? How did you feel about the last lecture?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lectures going forward will include a review of what we talked about last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425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Bjarne and Dennis lost their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They’re stuck now, they only see Linus’ version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surfaces these types of conflicting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Enables an advanced version history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Pretty much everything is recoverable, it’s very hard to permanently remove something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Same example but if they were using git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Main branch, or trunk, is called “master”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Branch as in tree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Common pattern for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Shown upside down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Each branch is a copy of whatever it came from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Whiteboard this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Strict rule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Whoever’s first wins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 would be rejected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would say changes have been made you need to pull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 pull will result in a conflict (see next slide)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Push is taking something you have and “pushing” it somewhere else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Pull is taking something from somewhere else and “pulling” it to you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Raise hands for each house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Call out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ravenclaw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House channel is 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people within that house to chat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 will be adjusting points and opportunities as we go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 together with your house and have your first standup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 minutes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 have you done since the last standup?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 do you plan to do before the next standup?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 blocker or issues are you having?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 person say something they accomplished in the past week (made first web page, made something cool at home, taught dog a new trick, etc.)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884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group’s version control system highlighted that there was a conflict and forced a resolution to be made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6:51-6:54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6:54-6:56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 people for examples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is the concept of version control?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are the two main advantages of a version control system?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is another key advantage? (ask a few times via the randomizer if needed)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Collaboration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Rollback for bugs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Identify what caused a bug (“git blame”)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Easier to acquaint with codebase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Organization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See what’s changed since you were last there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Ownership of code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Version the code – think about releases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Backup – redundancy in where it’s stored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diff example here - </a:t>
            </a:r>
            <a:r>
              <a:rPr lang="en-US" dirty="0">
                <a:hlinkClick r:id="rId3"/>
              </a:rPr>
              <a:t>https://github.com/spencer-shadley/AnimeExporter/commits/master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When you make a change you include a “commit message”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Opportunity to describe to others what your change is about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git blame as </a:t>
            </a:r>
            <a:r>
              <a:rPr lang="en-US" dirty="0" err="1"/>
              <a:t>wekk</a:t>
            </a:r>
            <a:endParaRPr lang="en-US" dirty="0"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6:56-6:57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Like Google Drive, Dropbox, OneDrive, etc. store files in the “cloud” GitHub stores your git code in the “cloud”.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 is the largest place to share code and network with git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 is a centralized place to share code and network.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also a great place to showcase your work to potential employers.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 build on and contribute to each other’s work (open source.)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Lots of features built into GitHub such as discussions and bug reporting</a:t>
            </a:r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6:57-7:00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please slack out the below links (excluding my profile)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Demo my own profile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Mapp-Website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AnimeExporter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Spencer-shadley.github.io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Resume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Known programs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VS Code - https://github.com/microsoft/vscode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Android - </a:t>
            </a:r>
            <a:r>
              <a:rPr lang="en-US" dirty="0">
                <a:hlinkClick r:id="rId4"/>
              </a:rPr>
              <a:t>https://github.com/aosp-mirror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 - </a:t>
            </a:r>
            <a:r>
              <a:rPr lang="en-US" dirty="0">
                <a:hlinkClick r:id="rId5"/>
              </a:rPr>
              <a:t>https://github.com/torvalds/linux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 cool repos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Compilation of awesome things - </a:t>
            </a:r>
            <a:r>
              <a:rPr lang="en-US" dirty="0">
                <a:hlinkClick r:id="rId6"/>
              </a:rPr>
              <a:t>https://github.com/sindresorhus/awesome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Free programming books - </a:t>
            </a:r>
            <a:r>
              <a:rPr lang="en-US" dirty="0">
                <a:hlinkClick r:id="rId7"/>
              </a:rPr>
              <a:t>https://github.com/EbookFoundation/free-programming-books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secure code - </a:t>
            </a:r>
            <a:r>
              <a:rPr lang="en-US" dirty="0">
                <a:hlinkClick r:id="rId8"/>
              </a:rPr>
              <a:t>https://github.com/kelseyhightower/nocode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Command line auto-fixer - </a:t>
            </a:r>
            <a:r>
              <a:rPr lang="en-US" dirty="0">
                <a:hlinkClick r:id="rId9"/>
              </a:rPr>
              <a:t>https://github.com/nvbn/thefuck</a:t>
            </a:r>
            <a:r>
              <a:rPr lang="en-US" dirty="0"/>
              <a:t> (maybe don’t share this one…)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889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7:00-7:02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Those old versions always exist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cannot remove the old versions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it works it will always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it doesn’t work it will never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Are these numbers what would actually be used?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pull code where does it go?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push code where does it go?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6:32-6:33 (1 min)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Study with your house or individuals you’re comfortable with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Great way to earn points for the house cup!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Slack out this link in #resources for viewing class recordings - </a:t>
            </a:r>
            <a:r>
              <a:rPr lang="en-US" dirty="0">
                <a:hlinkClick r:id="rId3"/>
              </a:rPr>
              <a:t>https://codingbootcamp.hosted.panopto.com/Panopto/Pages/Sessions/List.aspx#folderID=%2259769e26-feb7-4894-85f4-aaeb0003f9d9%22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channel to connect with Jen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7:02-7:10 (8 min)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GitLab is a competitor to GitHub.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use this for our class repo. This is an instructor to student tool.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 is for holding HW. This is a student to instructor tool.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Let’s start with GitLab and pull the repo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Everyone follow along with 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a new repo on GitHub with a README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Clone with </a:t>
            </a:r>
            <a:r>
              <a:rPr lang="en-US" dirty="0" err="1"/>
              <a:t>ssh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Paste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Shift+insert</a:t>
            </a:r>
            <a:endParaRPr lang="en-US"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Command+option+shift+V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Open 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many people got that far?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everyone can do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students help make a new file with movies.txt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Won’t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to tell git that I want to include those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status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add –A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Won’t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to commit that we’re done adding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commit –m “added person’s movies”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the hash version and other output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upload the pdf for uploading to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# 1.2 Lesson Plan -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Git'n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Pro with HTML/CSS (6:30 PM)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7:10-7:12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Quiz people on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7:12-7:12 (&lt;1 min)</a:t>
            </a:r>
            <a:endParaRPr dirty="0"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7:12-7:32 (20 min)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7:12-7:32 (20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please upload “Steps to Upload to GitHub”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 a partner, if you want, go through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----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Anyone want to share their repo?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Try practicing uploading to GitHub at home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another activity to pull the class repo?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7:32-7:33 (1 </a:t>
            </a:r>
            <a:r>
              <a:rPr lang="en-US" dirty="0">
                <a:solidFill>
                  <a:schemeClr val="dk1"/>
                </a:solidFill>
              </a:rPr>
              <a:t>min)</a:t>
            </a: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Open pdf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Send out Steps To Upload to Github.pdf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This will become second-nature over time</a:t>
            </a:r>
            <a:endParaRPr dirty="0"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out these links (#resources)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7:33-7:34 (1 min)</a:t>
            </a:r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7:34-7:36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Goes back to markup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7:36-7:38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a link like we used on Tuesday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hyperlink reference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Rarely are attributes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Doesn’t have to be text content, could be an image or anything else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6:33-6:34 (1 min)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8191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7:38-7:40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Best practice to include a slash on the right side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Browser compensates if you don’t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mirror of the </a:t>
            </a:r>
            <a:r>
              <a:rPr lang="en-US" dirty="0" err="1"/>
              <a:t>img</a:t>
            </a:r>
            <a:r>
              <a:rPr lang="en-US" dirty="0"/>
              <a:t> tag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because it’s not possible for this tag to contain anything else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Is a slash optional?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Should you put it there?</a:t>
            </a:r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7:40-7:43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Improves user interface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Helps with SEO to know what’s most important to show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Comments intentionally don’t follow the standards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tag will ever want to look like this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in browser element examples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this out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source code, </a:t>
            </a:r>
            <a:r>
              <a:rPr lang="en-US" dirty="0" err="1"/>
              <a:t>ctrl+J</a:t>
            </a:r>
            <a:r>
              <a:rPr lang="en-US" dirty="0"/>
              <a:t> to show how ugly </a:t>
            </a:r>
            <a:r>
              <a:rPr lang="en-US" dirty="0" err="1"/>
              <a:t>unindented</a:t>
            </a:r>
            <a:r>
              <a:rPr lang="en-US" dirty="0"/>
              <a:t> code is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7:43-7:44 (1 min)</a:t>
            </a:r>
            <a:endParaRPr dirty="0"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7:44-7:45 (1 min)</a:t>
            </a:r>
            <a:endParaRPr dirty="0"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7:45-8:05 (20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7:45-8:05 (20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Mention what </a:t>
            </a:r>
            <a:r>
              <a:rPr lang="en-US" dirty="0" err="1"/>
              <a:t>lipsum</a:t>
            </a:r>
            <a:r>
              <a:rPr lang="en-US" dirty="0"/>
              <a:t> 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the finished page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Recap 8:05-8:10 (5 min)</a:t>
            </a:r>
            <a:endParaRPr dirty="0"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break: 8:10-8:25 (15 min)</a:t>
            </a:r>
            <a:endParaRPr dirty="0"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8:25-8:27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Ask: </a:t>
            </a:r>
            <a:r>
              <a:rPr lang="en-US" b="0" dirty="0"/>
              <a:t>What “language” is used to provide the structure for a website?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Ask: </a:t>
            </a:r>
            <a:r>
              <a:rPr lang="en-US" b="0" dirty="0"/>
              <a:t>What “language” is used to make a site look pretty?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Ask: </a:t>
            </a:r>
            <a:r>
              <a:rPr lang="en-US" b="0" dirty="0"/>
              <a:t>What “language” is used to add logic to a website?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b="1" dirty="0"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8:27-8:29 (2 min)</a:t>
            </a:r>
            <a:endParaRPr dirty="0"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8:29-8:30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Default charset is UTF-8</a:t>
            </a:r>
            <a:endParaRPr dirty="0"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6:34-6:35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BootcampSpot is your central hub for administrative things like your grades, attendance and the course calendar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Panopto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GitLab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a few minutes I’ll demo pulling from this repo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GitHub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will demo later today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Go through a HW 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Pre-Work was due yesterday?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markdown and how to pretty-print in Code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8:30-8:31 (1 min)</a:t>
            </a:r>
            <a:endParaRPr dirty="0"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8:31-8:31 (&lt;1 min)</a:t>
            </a:r>
            <a:endParaRPr dirty="0"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8:31-8:34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of them are self-descriptive</a:t>
            </a:r>
            <a:endParaRPr dirty="0"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8:34-8:35 (1 min)</a:t>
            </a:r>
            <a:endParaRPr dirty="0"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8:35-8:38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on google with “body” background-color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Selectors do get more complicated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Lots of options for colors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general lots of options for values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8:38-8:40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can add an attribute specifically to be able to reference it in 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Class attribute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. Class selector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 attribute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 selector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Google demo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#main with color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8:40-8:42 (2 min)</a:t>
            </a: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8:42-8:43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rare but some websites actually only use these two tools</a:t>
            </a:r>
            <a:endParaRPr dirty="0"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8:43-8:53 (10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" sz="1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sz="1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sz="1000" dirty="0">
              <a:latin typeface="Roboto"/>
              <a:ea typeface="Roboto"/>
              <a:sym typeface="Roboto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Take about 15 minutes to quickly demonstrate a few examples of CSS styling. As a starting point you can use the files inside 05-BasicCSS to showcase the pieces necessary to link an HTML page to CSS.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 out the following: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 CSS can be linked to tags like h1, h2, p,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and also specific classes (specified by .syntax) and id's (specified by #syntax).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Just show enough to give them an idea of what's possible.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Slack out the quick-example-internal-css.html file to them.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000" dirty="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8:53-9:13 (20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</a:t>
            </a:r>
            <a:r>
              <a:rPr lang="en-US" dirty="0"/>
              <a:t>html-bio-with-css.html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dirty="0"/>
              <a:t>06-HTML_CSS_Layout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in your browser. Warn students that this might be a tough activity for some of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8:53-9:13 (20 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to include a comma, not just a new line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</a:t>
            </a:r>
            <a:r>
              <a:rPr lang="en-US" dirty="0"/>
              <a:t>html-bio-with-css.html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dirty="0"/>
              <a:t>06-HTML_CSS_Layout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in your browser. Warn students that this might be a tough activity for some of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Slack out </a:t>
            </a:r>
            <a:r>
              <a:rPr lang="en-US" dirty="0"/>
              <a:t>06-HTML_CSS_Layout/html-bio-with-css.html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as a starter file.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9:13-9:18 (5 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Recap – go through a completed solution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Ask for questions about anything in this</a:t>
            </a:r>
            <a:endParaRPr lang="en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https://www.youtube.com/watch?v=kMBinXTCrXI&amp;list=PLgJ8UgkiorCnMLsUevoQRxH8t9bt7ne14&amp;index=2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TAs: </a:t>
            </a:r>
            <a:r>
              <a:rPr lang="en-US" dirty="0"/>
              <a:t>slack out the video (#resources)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9:18-9:19 (1 min)</a:t>
            </a:r>
            <a:endParaRPr dirty="0"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shutterstock_112957384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9:19-9:20 (1 min)</a:t>
            </a:r>
            <a:endParaRPr dirty="0"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9:20-9:30 (10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Q&amp;A</a:t>
            </a:r>
            <a:endParaRPr dirty="0"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43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6:35-6:36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190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ouse-cup-bootcamp.herokuapp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tree/master/01-Week_HTML-CSS/01-Day_Intro-HTM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odingbootcamp.hosted.panopto.com/Panopto/Pages/Sessions/List.aspx#folderID=%2259769e26-feb7-4894-85f4-aaeb0003f9d9%22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hyperlink" Target="https://git-scm.com/book/en/v1/Getting-Started-Git-Basics" TargetMode="External"/><Relationship Id="rId4" Type="http://schemas.openxmlformats.org/officeDocument/2006/relationships/hyperlink" Target="https://www.katacoda.com/courses/gi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someplace@gmail.com" TargetMode="External"/><Relationship Id="rId4" Type="http://schemas.openxmlformats.org/officeDocument/2006/relationships/hyperlink" Target="https://hipsum.co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7" Type="http://schemas.openxmlformats.org/officeDocument/2006/relationships/hyperlink" Target="https://coding-bootcamp-fsf-prework.readthedocs-hosted.com/en/lates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uwa.bootcampcontent.com/UWA-Bootcamp/UW-SEA-FSF-PT-11-2019-U-C/" TargetMode="External"/><Relationship Id="rId4" Type="http://schemas.openxmlformats.org/officeDocument/2006/relationships/hyperlink" Target="https://codingbootcamp.hosted.panopto.com/Panopto/Pages/Sessions/List.aspx#folderID=%2259769e26-feb7-4894-85f4-aaeb0003f9d9%22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the importance of version control and how to use </a:t>
            </a:r>
            <a:r>
              <a:rPr lang="en-US" dirty="0"/>
              <a:t>git</a:t>
            </a:r>
            <a:r>
              <a:rPr lang="en" dirty="0"/>
              <a:t>.</a:t>
            </a:r>
            <a:endParaRPr dirty="0"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>
            <p:extLst>
              <p:ext uri="{D42A27DB-BD31-4B8C-83A1-F6EECF244321}">
                <p14:modId xmlns:p14="http://schemas.microsoft.com/office/powerpoint/2010/main" val="2557209313"/>
              </p:ext>
            </p:extLst>
          </p:nvPr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(Git VCS)</a:t>
                      </a:r>
                      <a:endParaRPr sz="12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 by K&amp;R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547088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5558970" y="1994879"/>
            <a:ext cx="2863458" cy="160479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it-IT" sz="1200" dirty="0"/>
              <a:t>&lt;ul&gt;</a:t>
            </a:r>
          </a:p>
          <a:p>
            <a:r>
              <a:rPr lang="it-IT" sz="1200" dirty="0"/>
              <a:t>    &lt;li&gt;Programming Languages&lt;/li&gt;</a:t>
            </a:r>
          </a:p>
          <a:p>
            <a:r>
              <a:rPr lang="it-IT" sz="1200" dirty="0"/>
              <a:t>    &lt;li&gt;Books&lt;/li&gt;</a:t>
            </a:r>
          </a:p>
          <a:p>
            <a:r>
              <a:rPr lang="it-IT" sz="1200" dirty="0"/>
              <a:t>    &lt;li&gt;Kernels&lt;/li&gt;</a:t>
            </a:r>
          </a:p>
          <a:p>
            <a:r>
              <a:rPr lang="it-IT" sz="1200" dirty="0"/>
              <a:t>&lt;/ul&gt;</a:t>
            </a:r>
            <a:br>
              <a:rPr lang="it-IT" sz="800" dirty="0"/>
            </a:br>
            <a:endParaRPr lang="it-IT" sz="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1666345" y="1739627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271176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912976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1624229" y="3737193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698002" y="115538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3091641" y="2218500"/>
            <a:ext cx="576917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Linux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Linus’s law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Tanenbaum–Torvalds debate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2264087" y="169490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787" y="133670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>
            <p:extLst>
              <p:ext uri="{D42A27DB-BD31-4B8C-83A1-F6EECF244321}">
                <p14:modId xmlns:p14="http://schemas.microsoft.com/office/powerpoint/2010/main" val="4284539204"/>
              </p:ext>
            </p:extLst>
          </p:nvPr>
        </p:nvGraphicFramePr>
        <p:xfrm>
          <a:off x="228600" y="3242511"/>
          <a:ext cx="8734926" cy="1406221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367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2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&lt;li&gt;Programming Languages&lt;/li&gt;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&lt;li&gt;Books&lt;/li&gt;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&lt;li&gt;Kernels&lt;/li&gt;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600" strike="sngStrike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&lt;li&gt;Linux&lt;/li&gt;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&lt;li&gt;Linus’s law&lt;/li&gt;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&lt;li&gt;Tanenbaum–Torvalds debate&lt;/li&gt;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135260" y="3618171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19459" y="861175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</p:txBody>
      </p:sp>
    </p:spTree>
    <p:extLst>
      <p:ext uri="{BB962C8B-B14F-4D97-AF65-F5344CB8AC3E}">
        <p14:creationId xmlns:p14="http://schemas.microsoft.com/office/powerpoint/2010/main" val="109711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Version Control </a:t>
            </a:r>
            <a:r>
              <a:rPr lang="en-US" dirty="0"/>
              <a:t>System (VCS)</a:t>
            </a:r>
            <a:endParaRPr dirty="0"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The Group Project </a:t>
            </a:r>
            <a:r>
              <a:rPr lang="en-US" dirty="0">
                <a:solidFill>
                  <a:schemeClr val="dk1"/>
                </a:solidFill>
              </a:rPr>
              <a:t>Using Git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825" y="1209518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Bjarne’s </a:t>
            </a:r>
            <a:r>
              <a:rPr lang="en" dirty="0">
                <a:solidFill>
                  <a:schemeClr val="dk1"/>
                </a:solidFill>
              </a:rPr>
              <a:t>Edits Are Ready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Conflicts with the Master Branch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</a:t>
            </a:r>
            <a:r>
              <a:rPr lang="en" dirty="0">
                <a:solidFill>
                  <a:schemeClr val="dk1"/>
                </a:solidFill>
              </a:rPr>
              <a:t> Resolves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1469102" y="3962400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728" y="363591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20916" y="1132592"/>
            <a:ext cx="3410952" cy="13699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339291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&lt;li&gt;C++&lt;/li&gt;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C++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 Tour of C++&lt;/li&gt; </a:t>
            </a:r>
          </a:p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9" y="3227062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F4DA8D2A-551D-4C7F-9BE8-CCF47EF5B285}"/>
              </a:ext>
            </a:extLst>
          </p:cNvPr>
          <p:cNvSpPr/>
          <p:nvPr/>
        </p:nvSpPr>
        <p:spPr>
          <a:xfrm>
            <a:off x="3844089" y="1533952"/>
            <a:ext cx="727911" cy="55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9" name="Google Shape;959;p79"/>
          <p:cNvSpPr/>
          <p:nvPr/>
        </p:nvSpPr>
        <p:spPr>
          <a:xfrm rot="5393696" flipH="1">
            <a:off x="7735836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986287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986287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13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049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5550762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08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8422987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00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950;p78">
            <a:extLst>
              <a:ext uri="{FF2B5EF4-FFF2-40B4-BE49-F238E27FC236}">
                <a16:creationId xmlns:a16="http://schemas.microsoft.com/office/drawing/2014/main" id="{B67C0CDD-2379-40CE-B292-83016B8A3239}"/>
              </a:ext>
            </a:extLst>
          </p:cNvPr>
          <p:cNvSpPr/>
          <p:nvPr/>
        </p:nvSpPr>
        <p:spPr>
          <a:xfrm>
            <a:off x="349053" y="2255463"/>
            <a:ext cx="4271210" cy="16247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8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8559" y="1972088"/>
            <a:ext cx="526190" cy="566748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79"/>
          <p:cNvSpPr/>
          <p:nvPr/>
        </p:nvSpPr>
        <p:spPr>
          <a:xfrm>
            <a:off x="376267" y="1951576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600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 sz="1800" dirty="0">
              <a:solidFill>
                <a:srgbClr val="00B05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750403" y="2055566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1E5ED2E-8475-40F9-98A8-27A22C06CF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House Cup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703594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Join your house’s Slack channel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You can start earning points now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Point multiplier = </a:t>
            </a:r>
            <a:r>
              <a:rPr lang="en-US" dirty="0" err="1"/>
              <a:t>house_percent_of_class</a:t>
            </a:r>
            <a:r>
              <a:rPr lang="en-US" dirty="0"/>
              <a:t> * 4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Working with Jen to get prizes, swag and pizza party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to get points?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Complete an activity from </a:t>
            </a:r>
            <a:r>
              <a:rPr lang="en-US" dirty="0">
                <a:hlinkClick r:id="rId3"/>
              </a:rPr>
              <a:t>https://house-cup-bootcamp.herokuapp.com/</a:t>
            </a:r>
            <a:endParaRPr lang="en-US" dirty="0"/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Send a message in #house-cup with:</a:t>
            </a:r>
          </a:p>
          <a:p>
            <a:pPr marL="1657350" lvl="3" indent="-285750">
              <a:spcAft>
                <a:spcPts val="800"/>
              </a:spcAft>
            </a:pPr>
            <a:r>
              <a:rPr lang="en-US" dirty="0"/>
              <a:t>Your house</a:t>
            </a:r>
          </a:p>
          <a:p>
            <a:pPr marL="1657350" lvl="3" indent="-285750">
              <a:spcAft>
                <a:spcPts val="800"/>
              </a:spcAft>
            </a:pPr>
            <a:r>
              <a:rPr lang="en-US" dirty="0"/>
              <a:t>The activity completed</a:t>
            </a:r>
          </a:p>
          <a:p>
            <a:pPr marL="1657350" lvl="3" indent="-285750">
              <a:spcAft>
                <a:spcPts val="800"/>
              </a:spcAft>
            </a:pPr>
            <a:r>
              <a:rPr lang="en-US" dirty="0"/>
              <a:t>@mention other people and their houses if applicable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C7460-7E27-E448-9E32-3A6FC921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435" y="156008"/>
            <a:ext cx="2327565" cy="23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6458907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Linus attempts to </a:t>
            </a:r>
            <a:r>
              <a:rPr lang="en" dirty="0"/>
              <a:t>push (upload) </a:t>
            </a:r>
            <a:r>
              <a:rPr lang="en-US" dirty="0"/>
              <a:t>his </a:t>
            </a:r>
            <a:r>
              <a:rPr lang="en" dirty="0"/>
              <a:t>revision to the main branch, but he doesn’t pull first. Because he did not pull first, he </a:t>
            </a:r>
            <a:r>
              <a:rPr lang="en-US" dirty="0"/>
              <a:t>is prevented from changing master</a:t>
            </a:r>
            <a:r>
              <a:rPr lang="en" dirty="0"/>
              <a:t>.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7629556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5668282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889407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25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857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4453882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20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7326107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7755807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06715" y="3338563"/>
            <a:ext cx="3806604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584988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  <a:r>
              <a:rPr lang="en" dirty="0"/>
              <a:t> </a:t>
            </a:r>
            <a:r>
              <a:rPr lang="en-US" dirty="0"/>
              <a:t>Forced to </a:t>
            </a:r>
            <a:r>
              <a:rPr lang="en" dirty="0"/>
              <a:t>Pull...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6031895" y="2735625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162476" y="1709099"/>
            <a:ext cx="430351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 Overwrites again</a:t>
            </a:r>
            <a:r>
              <a:rPr lang="en" dirty="0"/>
              <a:t>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03;p82">
            <a:extLst>
              <a:ext uri="{FF2B5EF4-FFF2-40B4-BE49-F238E27FC236}">
                <a16:creationId xmlns:a16="http://schemas.microsoft.com/office/drawing/2014/main" id="{5A74BD13-3E64-41F9-8D43-5F616F0CE95A}"/>
              </a:ext>
            </a:extLst>
          </p:cNvPr>
          <p:cNvSpPr/>
          <p:nvPr/>
        </p:nvSpPr>
        <p:spPr>
          <a:xfrm>
            <a:off x="4807741" y="2262524"/>
            <a:ext cx="4173782" cy="13996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3BED664-33C9-4317-8D2F-42DD3D175C8D}"/>
              </a:ext>
            </a:extLst>
          </p:cNvPr>
          <p:cNvSpPr/>
          <p:nvPr/>
        </p:nvSpPr>
        <p:spPr>
          <a:xfrm>
            <a:off x="4341510" y="2667630"/>
            <a:ext cx="460979" cy="589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76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Bjarne</a:t>
            </a:r>
            <a:r>
              <a:rPr lang="en" dirty="0"/>
              <a:t> </a:t>
            </a:r>
            <a:r>
              <a:rPr lang="en" b="1" dirty="0"/>
              <a:t>rolls back</a:t>
            </a:r>
            <a:r>
              <a:rPr lang="en" dirty="0"/>
              <a:t> the code to an earlier version.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4871D68-4FAC-4DEA-8107-DE0D9516F21B}"/>
              </a:ext>
            </a:extLst>
          </p:cNvPr>
          <p:cNvSpPr/>
          <p:nvPr/>
        </p:nvSpPr>
        <p:spPr>
          <a:xfrm rot="16200000">
            <a:off x="6589189" y="2623731"/>
            <a:ext cx="295800" cy="234269"/>
          </a:xfrm>
          <a:prstGeom prst="rightArrow">
            <a:avLst>
              <a:gd name="adj1" fmla="val 0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Explain Git (Version Control </a:t>
            </a:r>
            <a:r>
              <a:rPr lang="en-US" dirty="0"/>
              <a:t>System</a:t>
            </a:r>
            <a:r>
              <a:rPr lang="en" dirty="0"/>
              <a:t>)</a:t>
            </a:r>
            <a:endParaRPr dirty="0"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Turn to your neighbor, and have one of you explain to the other:</a:t>
            </a:r>
            <a:endParaRPr sz="18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The concept of </a:t>
            </a:r>
            <a:r>
              <a:rPr lang="en-US" sz="1800" dirty="0"/>
              <a:t>a </a:t>
            </a:r>
            <a:r>
              <a:rPr lang="en" sz="1800" dirty="0"/>
              <a:t>version control </a:t>
            </a:r>
            <a:r>
              <a:rPr lang="en-US" sz="1800" dirty="0"/>
              <a:t>system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Then, the other should explain:</a:t>
            </a:r>
            <a:endParaRPr sz="18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Two key advantages of using a version control system 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 dirty="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nconsolata"/>
                <a:ea typeface="Inconsolata"/>
                <a:cs typeface="Inconsolata"/>
                <a:sym typeface="Inconsolata"/>
              </a:rPr>
              <a:t>Cool </a:t>
            </a:r>
            <a:r>
              <a:rPr lang="en" dirty="0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r>
              <a:rPr lang="en-US" dirty="0">
                <a:latin typeface="Inconsolata"/>
                <a:ea typeface="Inconsolata"/>
                <a:cs typeface="Inconsolata"/>
                <a:sym typeface="Inconsolata"/>
              </a:rPr>
              <a:t>Hub Repos</a:t>
            </a:r>
            <a:endParaRPr dirty="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69682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</a:t>
            </a:r>
            <a:r>
              <a:rPr lang="en" dirty="0">
                <a:hlinkClick r:id="rId3"/>
              </a:rPr>
              <a:t>in-class material</a:t>
            </a:r>
            <a:r>
              <a:rPr lang="en" dirty="0"/>
              <a:t>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</a:t>
            </a:r>
            <a:r>
              <a:rPr lang="en" dirty="0">
                <a:hlinkClick r:id="rId4"/>
              </a:rPr>
              <a:t>class videos</a:t>
            </a:r>
            <a:r>
              <a:rPr lang="en" dirty="0"/>
              <a:t>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5919375" cy="33248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Using GitHub and the command line: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 new </a:t>
            </a:r>
            <a:r>
              <a:rPr lang="en" b="1" dirty="0"/>
              <a:t>public GitHub repository </a:t>
            </a:r>
            <a:r>
              <a:rPr lang="en" dirty="0"/>
              <a:t>and name it whatever you like. Be sure to check </a:t>
            </a:r>
            <a:br>
              <a:rPr lang="en" dirty="0"/>
            </a:br>
            <a:r>
              <a:rPr lang="en" dirty="0"/>
              <a:t>the box to initialize this repository with a README.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Clone</a:t>
            </a:r>
            <a:r>
              <a:rPr lang="en" dirty="0"/>
              <a:t> the repo to your local directory.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an </a:t>
            </a:r>
            <a:r>
              <a:rPr lang="en" b="1" dirty="0"/>
              <a:t>HTML file</a:t>
            </a:r>
            <a:r>
              <a:rPr lang="en" dirty="0"/>
              <a:t> inside the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</a:t>
            </a:r>
            <a:r>
              <a:rPr lang="en" dirty="0"/>
              <a:t>, and </a:t>
            </a:r>
            <a:r>
              <a:rPr lang="en" b="1" dirty="0"/>
              <a:t>push</a:t>
            </a:r>
            <a:r>
              <a:rPr lang="en" dirty="0"/>
              <a:t> the code to GitHub.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Bonus #1: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Find a partner in class, and </a:t>
            </a:r>
            <a:r>
              <a:rPr lang="en" b="1" dirty="0"/>
              <a:t>fork</a:t>
            </a:r>
            <a:r>
              <a:rPr lang="en" dirty="0"/>
              <a:t> </a:t>
            </a:r>
            <a:r>
              <a:rPr lang="en" i="1" dirty="0"/>
              <a:t>their</a:t>
            </a:r>
            <a:r>
              <a:rPr lang="en" dirty="0"/>
              <a:t> repository to your own GitHub account. </a:t>
            </a:r>
            <a:br>
              <a:rPr lang="en" dirty="0"/>
            </a:br>
            <a:r>
              <a:rPr lang="en" dirty="0"/>
              <a:t>Clone this forked repository to your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commit, </a:t>
            </a:r>
            <a:r>
              <a:rPr lang="en" dirty="0"/>
              <a:t>and </a:t>
            </a:r>
            <a:r>
              <a:rPr lang="en" b="1" dirty="0"/>
              <a:t>push</a:t>
            </a:r>
            <a:r>
              <a:rPr lang="en" dirty="0"/>
              <a:t> the code back to your forked copy.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Submit a </a:t>
            </a:r>
            <a:r>
              <a:rPr lang="en" b="1" dirty="0"/>
              <a:t>pull request</a:t>
            </a:r>
            <a:r>
              <a:rPr lang="en" dirty="0"/>
              <a:t> to send your changes to your partner’s repo.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b="1" dirty="0"/>
              <a:t>Bonus #2: </a:t>
            </a:r>
            <a:r>
              <a:rPr lang="en-US" dirty="0"/>
              <a:t>See slacked instructions</a:t>
            </a:r>
            <a:endParaRPr b="1" dirty="0"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If you’re still lost, here’s a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re two interactive tutorials on git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: 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800" dirty="0">
                <a:hlinkClick r:id="rId3"/>
              </a:rPr>
              <a:t>https://learngitbranching.js.org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https://www.katacoda.com/courses/git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Overview:</a:t>
            </a:r>
            <a:br>
              <a:rPr lang="en-US" sz="1800" b="1" dirty="0"/>
            </a:br>
            <a:r>
              <a:rPr lang="en-US" sz="1800" dirty="0">
                <a:hlinkClick r:id="rId5"/>
              </a:rPr>
              <a:t>https://git-scm.com/book/en/v1/Getting-Started-Git-Basics</a:t>
            </a:r>
            <a:endParaRPr sz="1800" b="1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1E7B98-51C8-43A8-B572-1E6289A7E3F0}"/>
              </a:ext>
            </a:extLst>
          </p:cNvPr>
          <p:cNvCxnSpPr>
            <a:cxnSpLocks/>
          </p:cNvCxnSpPr>
          <p:nvPr/>
        </p:nvCxnSpPr>
        <p:spPr>
          <a:xfrm>
            <a:off x="978636" y="3702941"/>
            <a:ext cx="7041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585336-BDEB-436C-A2A4-B4BE5D72AD8C}"/>
              </a:ext>
            </a:extLst>
          </p:cNvPr>
          <p:cNvCxnSpPr/>
          <p:nvPr/>
        </p:nvCxnSpPr>
        <p:spPr>
          <a:xfrm flipV="1">
            <a:off x="975038" y="3362875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37973B-569D-4CA7-9DEE-ED52119D9710}"/>
              </a:ext>
            </a:extLst>
          </p:cNvPr>
          <p:cNvCxnSpPr/>
          <p:nvPr/>
        </p:nvCxnSpPr>
        <p:spPr>
          <a:xfrm flipV="1">
            <a:off x="8033955" y="3411156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F4A5-0CEE-4B29-BEE5-C801B843ECE3}"/>
              </a:ext>
            </a:extLst>
          </p:cNvPr>
          <p:cNvSpPr txBox="1"/>
          <p:nvPr/>
        </p:nvSpPr>
        <p:spPr>
          <a:xfrm>
            <a:off x="3696801" y="374586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 dirty="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 dirty="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E95BDF-128B-4244-B2B0-DCCBCB00157C}"/>
              </a:ext>
            </a:extLst>
          </p:cNvPr>
          <p:cNvCxnSpPr>
            <a:cxnSpLocks/>
          </p:cNvCxnSpPr>
          <p:nvPr/>
        </p:nvCxnSpPr>
        <p:spPr>
          <a:xfrm>
            <a:off x="667850" y="4181675"/>
            <a:ext cx="7041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EED113-4C93-4FE7-913A-4A7759973543}"/>
              </a:ext>
            </a:extLst>
          </p:cNvPr>
          <p:cNvCxnSpPr/>
          <p:nvPr/>
        </p:nvCxnSpPr>
        <p:spPr>
          <a:xfrm flipV="1">
            <a:off x="664252" y="3841609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027721-EFC7-4CB5-A331-4BAAA10A40D9}"/>
              </a:ext>
            </a:extLst>
          </p:cNvPr>
          <p:cNvCxnSpPr/>
          <p:nvPr/>
        </p:nvCxnSpPr>
        <p:spPr>
          <a:xfrm flipV="1">
            <a:off x="7723169" y="3889890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9753EA-D8B8-4FD9-904F-4734221B8F74}"/>
              </a:ext>
            </a:extLst>
          </p:cNvPr>
          <p:cNvSpPr txBox="1"/>
          <p:nvPr/>
        </p:nvSpPr>
        <p:spPr>
          <a:xfrm>
            <a:off x="3386015" y="42246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Version Control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Understand the value of version control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Gain initial exposure to the concept of "adding, committing and pushing" code with git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HTML and CSS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More practice with HTML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Begin CSS and how to link it with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4970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694061" y="1861187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580265" y="3114361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284215" y="2735611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814714" y="3182386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1216715" y="2795386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4249565" y="1554211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4081564" y="1028611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54BF8-DA46-4918-BE4D-4DEEBEDF2D3A}"/>
              </a:ext>
            </a:extLst>
          </p:cNvPr>
          <p:cNvCxnSpPr>
            <a:cxnSpLocks/>
          </p:cNvCxnSpPr>
          <p:nvPr/>
        </p:nvCxnSpPr>
        <p:spPr>
          <a:xfrm>
            <a:off x="694061" y="3887248"/>
            <a:ext cx="7565768" cy="9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EFCCF6-D163-44AE-99E1-A3186697D1B3}"/>
              </a:ext>
            </a:extLst>
          </p:cNvPr>
          <p:cNvCxnSpPr>
            <a:cxnSpLocks/>
          </p:cNvCxnSpPr>
          <p:nvPr/>
        </p:nvCxnSpPr>
        <p:spPr>
          <a:xfrm flipV="1">
            <a:off x="694061" y="3547182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210E35-375A-415A-AF33-7FC9F9740EB6}"/>
              </a:ext>
            </a:extLst>
          </p:cNvPr>
          <p:cNvCxnSpPr>
            <a:cxnSpLocks/>
          </p:cNvCxnSpPr>
          <p:nvPr/>
        </p:nvCxnSpPr>
        <p:spPr>
          <a:xfrm flipV="1">
            <a:off x="8259829" y="3594329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9A2394-43D1-4AF1-AE6F-7AB5468A1F1D}"/>
              </a:ext>
            </a:extLst>
          </p:cNvPr>
          <p:cNvSpPr txBox="1"/>
          <p:nvPr/>
        </p:nvSpPr>
        <p:spPr>
          <a:xfrm>
            <a:off x="3647442" y="3919678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>
            <p:extLst>
              <p:ext uri="{D42A27DB-BD31-4B8C-83A1-F6EECF244321}">
                <p14:modId xmlns:p14="http://schemas.microsoft.com/office/powerpoint/2010/main" val="3439243767"/>
              </p:ext>
            </p:extLst>
          </p:nvPr>
        </p:nvGraphicFramePr>
        <p:xfrm>
          <a:off x="395900" y="826800"/>
          <a:ext cx="8460000" cy="38232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5928425" cy="33248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4937525" cy="31787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800"/>
              </a:spcBef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https://hipsum.co/</a:t>
            </a:r>
            <a:endParaRPr sz="12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someplace@gmail.com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HTML:</a:t>
            </a:r>
            <a:r>
              <a:rPr lang="en" dirty="0"/>
              <a:t> Hypertext Markup Language (Content)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CSS:</a:t>
            </a:r>
            <a:r>
              <a:rPr lang="en" dirty="0"/>
              <a:t> Cascading Style Sheets (Appearance)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HTML/CSS are the “languages of the web.”</a:t>
            </a:r>
            <a:r>
              <a:rPr lang="en" dirty="0"/>
              <a:t> Together they define both the content and aesthetics of a webpage, including layouts, colors, fonts, and content placement. (JavaScript is the language that deals with logic, animation, etc.)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dirty="0"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Panopto</a:t>
            </a:r>
            <a:r>
              <a:rPr lang="en-US" dirty="0"/>
              <a:t> – all classes are recorded and can be found here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7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7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 7’s “Scratch That!” activity can be skipped</a:t>
            </a: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Skip module 12 (Type Like a Pro)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>
            <p:extLst>
              <p:ext uri="{D42A27DB-BD31-4B8C-83A1-F6EECF244321}">
                <p14:modId xmlns:p14="http://schemas.microsoft.com/office/powerpoint/2010/main" val="4218575229"/>
              </p:ext>
            </p:extLst>
          </p:nvPr>
        </p:nvGraphicFramePr>
        <p:xfrm>
          <a:off x="303925" y="802725"/>
          <a:ext cx="7594325" cy="392644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6" name="Picture 2" descr="Image result for bill murray awesome">
            <a:extLst>
              <a:ext uri="{FF2B5EF4-FFF2-40B4-BE49-F238E27FC236}">
                <a16:creationId xmlns:a16="http://schemas.microsoft.com/office/drawing/2014/main" id="{69E71F5D-B730-4499-A19B-0067029D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3" y="2440918"/>
            <a:ext cx="1436779" cy="14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>
            <p:extLst>
              <p:ext uri="{D42A27DB-BD31-4B8C-83A1-F6EECF244321}">
                <p14:modId xmlns:p14="http://schemas.microsoft.com/office/powerpoint/2010/main" val="771411378"/>
              </p:ext>
            </p:extLst>
          </p:nvPr>
        </p:nvGraphicFramePr>
        <p:xfrm>
          <a:off x="303925" y="802725"/>
          <a:ext cx="7594325" cy="392644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Ugly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Image result for bill murray awesome">
            <a:extLst>
              <a:ext uri="{FF2B5EF4-FFF2-40B4-BE49-F238E27FC236}">
                <a16:creationId xmlns:a16="http://schemas.microsoft.com/office/drawing/2014/main" id="{4F960594-4CCA-46CA-A39E-646BDB95A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4" y="2463590"/>
            <a:ext cx="1414108" cy="141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>
            <p:extLst>
              <p:ext uri="{D42A27DB-BD31-4B8C-83A1-F6EECF244321}">
                <p14:modId xmlns:p14="http://schemas.microsoft.com/office/powerpoint/2010/main" val="3045803957"/>
              </p:ext>
            </p:extLst>
          </p:nvPr>
        </p:nvGraphicFramePr>
        <p:xfrm>
          <a:off x="2208925" y="802725"/>
          <a:ext cx="4898500" cy="394628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3074" name="Picture 2" descr="Image result for bill murray awesome">
            <a:extLst>
              <a:ext uri="{FF2B5EF4-FFF2-40B4-BE49-F238E27FC236}">
                <a16:creationId xmlns:a16="http://schemas.microsoft.com/office/drawing/2014/main" id="{C1F1F472-2B1E-430B-AD70-1B5D8A0A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35" y="2423657"/>
            <a:ext cx="1306680" cy="13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CSS works by hooking onto </a:t>
            </a:r>
            <a:r>
              <a:rPr lang="en" b="1" dirty="0"/>
              <a:t>selectors</a:t>
            </a:r>
            <a:r>
              <a:rPr lang="en" dirty="0"/>
              <a:t> added into HTML using </a:t>
            </a:r>
            <a:r>
              <a:rPr lang="en-US" b="1" dirty="0"/>
              <a:t>tags</a:t>
            </a:r>
            <a:r>
              <a:rPr lang="en-US" dirty="0"/>
              <a:t>, </a:t>
            </a:r>
            <a:r>
              <a:rPr lang="en" b="1" dirty="0"/>
              <a:t>classes</a:t>
            </a:r>
            <a:r>
              <a:rPr lang="en" dirty="0"/>
              <a:t> and </a:t>
            </a:r>
            <a:r>
              <a:rPr lang="en" b="1" dirty="0"/>
              <a:t>identifiers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Once hooked, we apply </a:t>
            </a:r>
            <a:r>
              <a:rPr lang="en" b="1" dirty="0"/>
              <a:t>styles</a:t>
            </a:r>
            <a:r>
              <a:rPr lang="en" dirty="0"/>
              <a:t> to those HTML elements using CSS.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8239850" cy="197325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7922950" cy="31431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See you Saturday!</a:t>
            </a:r>
            <a:endParaRPr dirty="0"/>
          </a:p>
        </p:txBody>
      </p:sp>
      <p:pic>
        <p:nvPicPr>
          <p:cNvPr id="4098" name="Picture 2" descr="Image result for that's all folks gif">
            <a:extLst>
              <a:ext uri="{FF2B5EF4-FFF2-40B4-BE49-F238E27FC236}">
                <a16:creationId xmlns:a16="http://schemas.microsoft.com/office/drawing/2014/main" id="{18165999-9710-4594-AC34-3C5329AAD1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184406"/>
            <a:ext cx="5143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81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Homework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Your first homework assignment will be assigned today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Due on Saturday at 11:59PM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Sample solution released on GitLab on Tuesday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53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5184</Words>
  <Application>Microsoft Macintosh PowerPoint</Application>
  <PresentationFormat>On-screen Show (16:9)</PresentationFormat>
  <Paragraphs>1078</Paragraphs>
  <Slides>74</Slides>
  <Notes>74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Amatic SC</vt:lpstr>
      <vt:lpstr>Roboto Medium</vt:lpstr>
      <vt:lpstr>Times New Roman</vt:lpstr>
      <vt:lpstr>Roboto</vt:lpstr>
      <vt:lpstr>Calibri</vt:lpstr>
      <vt:lpstr>Arial</vt:lpstr>
      <vt:lpstr>Wingdings</vt:lpstr>
      <vt:lpstr>Roboto Thin</vt:lpstr>
      <vt:lpstr>Inconsolata</vt:lpstr>
      <vt:lpstr>Roboto Light</vt:lpstr>
      <vt:lpstr>Simple Light</vt:lpstr>
      <vt:lpstr>UCF - Theme</vt:lpstr>
      <vt:lpstr>Lesson 1.2</vt:lpstr>
      <vt:lpstr>How’s Everyone Feeling?</vt:lpstr>
      <vt:lpstr>House Cup</vt:lpstr>
      <vt:lpstr>How to Get Help</vt:lpstr>
      <vt:lpstr>Objectives</vt:lpstr>
      <vt:lpstr>Application Clarification</vt:lpstr>
      <vt:lpstr>Who did the mini homework?</vt:lpstr>
      <vt:lpstr>1st Homework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 System (VCS)</vt:lpstr>
      <vt:lpstr>The Group Project Using Git </vt:lpstr>
      <vt:lpstr>The Team Goes to Work</vt:lpstr>
      <vt:lpstr>Dennis Pushes First</vt:lpstr>
      <vt:lpstr>Bjarne’s Edits Are Ready </vt:lpstr>
      <vt:lpstr>Bjarne Conflicts with the Master Branch</vt:lpstr>
      <vt:lpstr>Bjarne Resolves</vt:lpstr>
      <vt:lpstr>Bjarne Fixes and Pushes</vt:lpstr>
      <vt:lpstr>Linus Starts His Work</vt:lpstr>
      <vt:lpstr>Linus Pushes </vt:lpstr>
      <vt:lpstr>Linus Forced to Pull...</vt:lpstr>
      <vt:lpstr>Linus Overwrites again...</vt:lpstr>
      <vt:lpstr>The overwritten work is discovered!</vt:lpstr>
      <vt:lpstr>Roll Back</vt:lpstr>
      <vt:lpstr>3 Minutes</vt:lpstr>
      <vt:lpstr>Activity: Explain Git (Version Control System)</vt:lpstr>
      <vt:lpstr>What Is GitHub?</vt:lpstr>
      <vt:lpstr>Cool GitHub Repos</vt:lpstr>
      <vt:lpstr>Pushing and Pulling to GitHub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are two interactive tutorials on git:  https://learngitbranching.js.org https://www.katacoda.com/courses/git  Overview: https://git-scm.com/book/en/v1/Getting-Started-Git-Basics</vt:lpstr>
      <vt:lpstr>HTML Round 2</vt:lpstr>
      <vt:lpstr>HTML Syntax (Basic) </vt:lpstr>
      <vt:lpstr>HTML Syntax (with Attribute)</vt:lpstr>
      <vt:lpstr>Tricky Tags (Self-Closing)</vt:lpstr>
      <vt:lpstr>Important Common Tags </vt:lpstr>
      <vt:lpstr>HTML for Forms</vt:lpstr>
      <vt:lpstr>Less Common Tags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  <vt:lpstr>See you Saturday!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101</cp:revision>
  <dcterms:modified xsi:type="dcterms:W3CDTF">2019-11-14T22:28:37Z</dcterms:modified>
</cp:coreProperties>
</file>